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3" r:id="rId8"/>
    <p:sldId id="264" r:id="rId9"/>
    <p:sldId id="265" r:id="rId10"/>
    <p:sldId id="266" r:id="rId11"/>
    <p:sldId id="259" r:id="rId12"/>
    <p:sldId id="261" r:id="rId13"/>
    <p:sldId id="262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D2022-A74E-43B8-9B57-84819FCF429F}" type="datetimeFigureOut">
              <a:rPr lang="nl-NL" smtClean="0"/>
              <a:t>29-9-2020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DCFF-F29A-4EDC-83BC-B1008D5F9F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7044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D2022-A74E-43B8-9B57-84819FCF429F}" type="datetimeFigureOut">
              <a:rPr lang="nl-NL" smtClean="0"/>
              <a:t>29-9-2020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DCFF-F29A-4EDC-83BC-B1008D5F9F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4584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D2022-A74E-43B8-9B57-84819FCF429F}" type="datetimeFigureOut">
              <a:rPr lang="nl-NL" smtClean="0"/>
              <a:t>29-9-2020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DCFF-F29A-4EDC-83BC-B1008D5F9F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7257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D2022-A74E-43B8-9B57-84819FCF429F}" type="datetimeFigureOut">
              <a:rPr lang="nl-NL" smtClean="0"/>
              <a:t>29-9-2020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DCFF-F29A-4EDC-83BC-B1008D5F9F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095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D2022-A74E-43B8-9B57-84819FCF429F}" type="datetimeFigureOut">
              <a:rPr lang="nl-NL" smtClean="0"/>
              <a:t>29-9-2020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DCFF-F29A-4EDC-83BC-B1008D5F9F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1704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D2022-A74E-43B8-9B57-84819FCF429F}" type="datetimeFigureOut">
              <a:rPr lang="nl-NL" smtClean="0"/>
              <a:t>29-9-2020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DCFF-F29A-4EDC-83BC-B1008D5F9F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4551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D2022-A74E-43B8-9B57-84819FCF429F}" type="datetimeFigureOut">
              <a:rPr lang="nl-NL" smtClean="0"/>
              <a:t>29-9-2020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DCFF-F29A-4EDC-83BC-B1008D5F9F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8098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D2022-A74E-43B8-9B57-84819FCF429F}" type="datetimeFigureOut">
              <a:rPr lang="nl-NL" smtClean="0"/>
              <a:t>29-9-2020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DCFF-F29A-4EDC-83BC-B1008D5F9F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3527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D2022-A74E-43B8-9B57-84819FCF429F}" type="datetimeFigureOut">
              <a:rPr lang="nl-NL" smtClean="0"/>
              <a:t>29-9-2020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DCFF-F29A-4EDC-83BC-B1008D5F9F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4391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D2022-A74E-43B8-9B57-84819FCF429F}" type="datetimeFigureOut">
              <a:rPr lang="nl-NL" smtClean="0"/>
              <a:t>29-9-2020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DCFF-F29A-4EDC-83BC-B1008D5F9F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2851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D2022-A74E-43B8-9B57-84819FCF429F}" type="datetimeFigureOut">
              <a:rPr lang="nl-NL" smtClean="0"/>
              <a:t>29-9-2020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DCFF-F29A-4EDC-83BC-B1008D5F9F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693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D2022-A74E-43B8-9B57-84819FCF429F}" type="datetimeFigureOut">
              <a:rPr lang="nl-NL" smtClean="0"/>
              <a:t>29-9-2020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7DCFF-F29A-4EDC-83BC-B1008D5F9F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8803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7221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Lezen bezinken en filtreren</a:t>
            </a:r>
          </a:p>
          <a:p>
            <a:r>
              <a:rPr lang="nl-NL" dirty="0" smtClean="0"/>
              <a:t>M opgaven bezinken </a:t>
            </a:r>
            <a:r>
              <a:rPr lang="nl-NL" smtClean="0"/>
              <a:t>en filtreren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425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Deze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Bespreken huiswerk extraheren en adsorberen</a:t>
            </a:r>
          </a:p>
          <a:p>
            <a:r>
              <a:rPr lang="nl-NL" dirty="0" smtClean="0"/>
              <a:t>L bezinken en filtreren</a:t>
            </a:r>
          </a:p>
          <a:p>
            <a:pPr lvl="1"/>
            <a:r>
              <a:rPr lang="nl-NL" dirty="0" smtClean="0"/>
              <a:t>Demo slootwater bezinken</a:t>
            </a:r>
          </a:p>
          <a:p>
            <a:r>
              <a:rPr lang="nl-NL" dirty="0" smtClean="0"/>
              <a:t>M opdrachten bezinken en filtreren.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7563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Bespreken opgaven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998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Bespreken </a:t>
            </a:r>
            <a:r>
              <a:rPr lang="nl-NL" dirty="0" smtClean="0"/>
              <a:t>opgaven adsorberen </a:t>
            </a:r>
            <a:r>
              <a:rPr lang="nl-NL" smtClean="0"/>
              <a:t>en extraheren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l-NL" b="1" dirty="0" smtClean="0"/>
              <a:t>1. </a:t>
            </a:r>
            <a:r>
              <a:rPr lang="nl-NL" dirty="0" smtClean="0"/>
              <a:t>Van </a:t>
            </a:r>
            <a:r>
              <a:rPr lang="nl-NL" dirty="0"/>
              <a:t>welke eigenschap maak je gebruik bij scheiding door adsorptie? </a:t>
            </a:r>
            <a:r>
              <a:rPr lang="nl-NL" dirty="0" smtClean="0">
                <a:solidFill>
                  <a:srgbClr val="FF0000"/>
                </a:solidFill>
              </a:rPr>
              <a:t>hechting</a:t>
            </a:r>
          </a:p>
          <a:p>
            <a:pPr marL="0" indent="0">
              <a:buNone/>
            </a:pPr>
            <a:r>
              <a:rPr lang="nl-NL" b="1" dirty="0" smtClean="0"/>
              <a:t>2</a:t>
            </a:r>
            <a:r>
              <a:rPr lang="nl-NL" b="1" dirty="0"/>
              <a:t>. </a:t>
            </a:r>
            <a:r>
              <a:rPr lang="nl-NL" dirty="0"/>
              <a:t>Verklaar de werking van inlegzooltjes met zogenaamde geurvreters.</a:t>
            </a:r>
            <a:br>
              <a:rPr lang="nl-NL" dirty="0"/>
            </a:br>
            <a:r>
              <a:rPr lang="nl-NL" dirty="0"/>
              <a:t>     </a:t>
            </a:r>
            <a:r>
              <a:rPr lang="nl-NL" dirty="0">
                <a:solidFill>
                  <a:srgbClr val="FF0000"/>
                </a:solidFill>
              </a:rPr>
              <a:t>In die zooltjes zit actieve kool. Dat neemt de geurstoffen op</a:t>
            </a:r>
          </a:p>
          <a:p>
            <a:pPr marL="0" indent="0">
              <a:buNone/>
            </a:pPr>
            <a:r>
              <a:rPr lang="nl-NL" b="1" dirty="0"/>
              <a:t>3. </a:t>
            </a:r>
            <a:r>
              <a:rPr lang="nl-NL" dirty="0"/>
              <a:t>Waarom moet je een norittabletje goed fijnkauwen?</a:t>
            </a:r>
            <a:br>
              <a:rPr lang="nl-NL" dirty="0"/>
            </a:br>
            <a:r>
              <a:rPr lang="nl-NL" dirty="0"/>
              <a:t>     </a:t>
            </a:r>
            <a:r>
              <a:rPr lang="nl-NL" dirty="0">
                <a:solidFill>
                  <a:srgbClr val="FF0000"/>
                </a:solidFill>
              </a:rPr>
              <a:t>Kleine korreltjes geven in totaal een grotere oppervlakte en dan is er meer plek om aan te   binden</a:t>
            </a:r>
          </a:p>
          <a:p>
            <a:pPr marL="0" indent="0">
              <a:buNone/>
            </a:pPr>
            <a:r>
              <a:rPr lang="nl-NL" b="1" dirty="0"/>
              <a:t>4. </a:t>
            </a:r>
            <a:r>
              <a:rPr lang="nl-NL" dirty="0"/>
              <a:t>Waarom moet de vulling van een gasmasker na gebruik vernieuwd worden?</a:t>
            </a:r>
            <a:br>
              <a:rPr lang="nl-NL" dirty="0"/>
            </a:br>
            <a:r>
              <a:rPr lang="nl-NL" dirty="0">
                <a:solidFill>
                  <a:srgbClr val="FF0000"/>
                </a:solidFill>
              </a:rPr>
              <a:t>    Op een gegeven moment zijn alle bindingsplaatsen vol  en kan er niks meer binden</a:t>
            </a:r>
          </a:p>
          <a:p>
            <a:pPr marL="0" indent="0">
              <a:buNone/>
            </a:pPr>
            <a:r>
              <a:rPr lang="nl-NL" b="1" dirty="0"/>
              <a:t>*5. </a:t>
            </a:r>
            <a:r>
              <a:rPr lang="nl-NL" dirty="0"/>
              <a:t>Een aquariumfilter bevat watten en koolstofkorrels. Leg uit hoe zo'n filter werkt.</a:t>
            </a:r>
            <a:br>
              <a:rPr lang="nl-NL" dirty="0"/>
            </a:br>
            <a:r>
              <a:rPr lang="nl-NL" dirty="0"/>
              <a:t>     </a:t>
            </a:r>
            <a:r>
              <a:rPr lang="nl-NL" dirty="0">
                <a:solidFill>
                  <a:srgbClr val="FF0000"/>
                </a:solidFill>
              </a:rPr>
              <a:t>Watten filtreren de vaste deeltjes, koolstof bindt de opgeloste stoffen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53309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/>
              <a:t>*6. </a:t>
            </a:r>
            <a:r>
              <a:rPr lang="nl-NL" dirty="0"/>
              <a:t>Maak een modeltekening dat je antwoord op vraag 3 nog beter uitlegt. Teken hiervoor minder fijn Norit en fijner gekauwd Norit. 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>
                <a:solidFill>
                  <a:srgbClr val="FF0000"/>
                </a:solidFill>
              </a:rPr>
              <a:t> bord</a:t>
            </a: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b="1" dirty="0"/>
              <a:t>7. </a:t>
            </a:r>
            <a:r>
              <a:rPr lang="nl-NL" dirty="0"/>
              <a:t>Leg uit dat adsorberen en extraheren elkaars tegenovergestelde zijn. Doe dit aan de hand van een modelvoorstelling.  </a:t>
            </a:r>
          </a:p>
          <a:p>
            <a:pPr marL="0" indent="0">
              <a:buNone/>
            </a:pPr>
            <a:r>
              <a:rPr lang="nl-NL" dirty="0" smtClean="0">
                <a:solidFill>
                  <a:srgbClr val="FF0000"/>
                </a:solidFill>
              </a:rPr>
              <a:t>bord</a:t>
            </a: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7102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07571" y="480150"/>
            <a:ext cx="10515600" cy="60774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/>
              <a:t>8.</a:t>
            </a:r>
            <a:r>
              <a:rPr lang="nl-NL" dirty="0"/>
              <a:t> Wat is het filtraat aan het einde van het koffiezetten?   </a:t>
            </a:r>
            <a:r>
              <a:rPr lang="nl-NL" dirty="0">
                <a:solidFill>
                  <a:srgbClr val="FF0000"/>
                </a:solidFill>
              </a:rPr>
              <a:t>koffie</a:t>
            </a:r>
          </a:p>
          <a:p>
            <a:pPr marL="0" indent="0">
              <a:buNone/>
            </a:pPr>
            <a:r>
              <a:rPr lang="nl-NL" b="1" dirty="0"/>
              <a:t>9.</a:t>
            </a:r>
            <a:r>
              <a:rPr lang="nl-NL" dirty="0"/>
              <a:t> Waarom gaat het oplossen sneller als de koffiebonen fijngemalen zijn? </a:t>
            </a:r>
            <a:r>
              <a:rPr lang="nl-NL" dirty="0">
                <a:solidFill>
                  <a:srgbClr val="FF0000"/>
                </a:solidFill>
              </a:rPr>
              <a:t>Meer oppervlakte</a:t>
            </a:r>
          </a:p>
          <a:p>
            <a:pPr marL="0" indent="0">
              <a:buNone/>
            </a:pPr>
            <a:r>
              <a:rPr lang="nl-NL" b="1" dirty="0"/>
              <a:t>10.</a:t>
            </a:r>
            <a:r>
              <a:rPr lang="nl-NL" dirty="0"/>
              <a:t> Waarom gaat het oplossen sneller als het water heet is? </a:t>
            </a:r>
            <a:r>
              <a:rPr lang="nl-NL" dirty="0">
                <a:solidFill>
                  <a:srgbClr val="FF0000"/>
                </a:solidFill>
              </a:rPr>
              <a:t>In warm water lossen stoffen beter op</a:t>
            </a:r>
          </a:p>
          <a:p>
            <a:pPr marL="0" indent="0">
              <a:buNone/>
            </a:pPr>
            <a:r>
              <a:rPr lang="nl-NL" b="1" dirty="0"/>
              <a:t>11a. </a:t>
            </a:r>
            <a:r>
              <a:rPr lang="nl-NL" dirty="0"/>
              <a:t>Welke twee scheidingsmethoden gebruikt men bij zoutwinning in Nederland?</a:t>
            </a:r>
          </a:p>
          <a:p>
            <a:pPr marL="0" indent="0">
              <a:buNone/>
            </a:pPr>
            <a:r>
              <a:rPr lang="nl-NL" dirty="0"/>
              <a:t>     </a:t>
            </a:r>
            <a:r>
              <a:rPr lang="nl-NL" dirty="0">
                <a:solidFill>
                  <a:srgbClr val="FF0000"/>
                </a:solidFill>
              </a:rPr>
              <a:t>Extraheren en indampen</a:t>
            </a:r>
          </a:p>
          <a:p>
            <a:pPr marL="0" indent="0">
              <a:buNone/>
            </a:pPr>
            <a:r>
              <a:rPr lang="nl-NL" b="1" dirty="0"/>
              <a:t>11b.</a:t>
            </a:r>
            <a:r>
              <a:rPr lang="nl-NL" dirty="0"/>
              <a:t> Als met de pekel ook zand mee naar boven komt, moet dat van het zout gescheiden worden. Leg uit hoe je dat zou kunnen doen.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filtreren</a:t>
            </a:r>
          </a:p>
          <a:p>
            <a:pPr marL="0" indent="0">
              <a:buNone/>
            </a:pPr>
            <a:r>
              <a:rPr lang="nl-NL" b="1" dirty="0"/>
              <a:t>11c</a:t>
            </a:r>
            <a:r>
              <a:rPr lang="nl-NL" dirty="0"/>
              <a:t>. Welke andere manier is er om zout te bereiden? </a:t>
            </a:r>
            <a:r>
              <a:rPr lang="nl-NL" dirty="0">
                <a:solidFill>
                  <a:srgbClr val="FF0000"/>
                </a:solidFill>
              </a:rPr>
              <a:t>Zeewater indampen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56854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326571"/>
            <a:ext cx="10515600" cy="585039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b="1" dirty="0"/>
              <a:t>12a</a:t>
            </a:r>
            <a:r>
              <a:rPr lang="nl-NL" dirty="0"/>
              <a:t>. Welke twee scheidingsmethoden pas je toe als je met een theezakje thee zet?</a:t>
            </a:r>
            <a:br>
              <a:rPr lang="nl-NL" dirty="0"/>
            </a:br>
            <a:r>
              <a:rPr lang="nl-NL" dirty="0">
                <a:solidFill>
                  <a:srgbClr val="FF0000"/>
                </a:solidFill>
              </a:rPr>
              <a:t>extraheren en filtreren</a:t>
            </a:r>
          </a:p>
          <a:p>
            <a:pPr marL="0" indent="0">
              <a:buNone/>
            </a:pPr>
            <a:r>
              <a:rPr lang="nl-NL" b="1" dirty="0"/>
              <a:t>12b.</a:t>
            </a:r>
            <a:r>
              <a:rPr lang="nl-NL" dirty="0"/>
              <a:t> Welk filter gebruik je bij het thee zetten met losse thee (dus zonder theezakje)?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Extraheren en bezinken</a:t>
            </a:r>
          </a:p>
          <a:p>
            <a:pPr marL="0" indent="0">
              <a:buNone/>
            </a:pPr>
            <a:r>
              <a:rPr lang="nl-NL" dirty="0"/>
              <a:t> </a:t>
            </a:r>
          </a:p>
          <a:p>
            <a:pPr marL="0" indent="0">
              <a:buNone/>
            </a:pPr>
            <a:r>
              <a:rPr lang="nl-NL" b="1" dirty="0"/>
              <a:t>13</a:t>
            </a:r>
            <a:r>
              <a:rPr lang="nl-NL" dirty="0"/>
              <a:t>. Bij de bereiding van suiker uit suikerbieten worden de suikerbieten eerst in fijne reepjes gesneden. Vervolgens worden ze in een bak met heet water gedaan.</a:t>
            </a:r>
          </a:p>
          <a:p>
            <a:pPr marL="0" indent="0">
              <a:buNone/>
            </a:pPr>
            <a:r>
              <a:rPr lang="nl-NL" b="1" dirty="0"/>
              <a:t>13a. </a:t>
            </a:r>
            <a:r>
              <a:rPr lang="nl-NL" dirty="0"/>
              <a:t>Waarom worden de bieten eerst fijngesneden?  </a:t>
            </a:r>
            <a:r>
              <a:rPr lang="nl-NL" dirty="0">
                <a:solidFill>
                  <a:srgbClr val="FF0000"/>
                </a:solidFill>
              </a:rPr>
              <a:t>Groter oppervlak</a:t>
            </a:r>
          </a:p>
          <a:p>
            <a:pPr marL="0" indent="0">
              <a:buNone/>
            </a:pPr>
            <a:r>
              <a:rPr lang="nl-NL" b="1" dirty="0"/>
              <a:t>13b</a:t>
            </a:r>
            <a:r>
              <a:rPr lang="nl-NL" dirty="0"/>
              <a:t>. Wat is bij deze methode het extractiemiddel?   </a:t>
            </a:r>
            <a:r>
              <a:rPr lang="nl-NL" dirty="0">
                <a:solidFill>
                  <a:srgbClr val="FF0000"/>
                </a:solidFill>
              </a:rPr>
              <a:t>Heet water</a:t>
            </a:r>
          </a:p>
          <a:p>
            <a:pPr marL="0" indent="0">
              <a:buNone/>
            </a:pPr>
            <a:r>
              <a:rPr lang="nl-NL" b="1" dirty="0"/>
              <a:t>13c.</a:t>
            </a:r>
            <a:r>
              <a:rPr lang="nl-NL" dirty="0"/>
              <a:t> Welke twee voordelen heeft het gebruik van heet water in plaats van koud water? </a:t>
            </a:r>
            <a:r>
              <a:rPr lang="nl-NL" dirty="0">
                <a:solidFill>
                  <a:srgbClr val="FF0000"/>
                </a:solidFill>
              </a:rPr>
              <a:t>Lost meer suiker in op</a:t>
            </a:r>
          </a:p>
          <a:p>
            <a:pPr marL="0" indent="0">
              <a:buNone/>
            </a:pPr>
            <a:r>
              <a:rPr lang="nl-NL" b="1" dirty="0"/>
              <a:t>*13d.</a:t>
            </a:r>
            <a:r>
              <a:rPr lang="nl-NL" dirty="0"/>
              <a:t> Hoe kun je suiker uit de suikeroplossing krijgen?  </a:t>
            </a:r>
            <a:r>
              <a:rPr lang="nl-NL" dirty="0">
                <a:solidFill>
                  <a:srgbClr val="FF0000"/>
                </a:solidFill>
              </a:rPr>
              <a:t>indampen</a:t>
            </a:r>
          </a:p>
          <a:p>
            <a:pPr marL="0" indent="0">
              <a:buNone/>
            </a:pPr>
            <a:r>
              <a:rPr lang="nl-NL" dirty="0"/>
              <a:t> </a:t>
            </a:r>
          </a:p>
          <a:p>
            <a:pPr marL="0" indent="0">
              <a:buNone/>
            </a:pPr>
            <a:r>
              <a:rPr lang="nl-NL" b="1" dirty="0"/>
              <a:t>*14. </a:t>
            </a:r>
            <a:r>
              <a:rPr lang="nl-NL" dirty="0"/>
              <a:t>Dranken als cognac en whisky worden vaak jarenlang in eikenhouten vaten bewaard. Leg uit dat hun smaak daardoor verandert. </a:t>
            </a:r>
            <a:r>
              <a:rPr lang="nl-NL" dirty="0">
                <a:solidFill>
                  <a:srgbClr val="FF0000"/>
                </a:solidFill>
              </a:rPr>
              <a:t>Sommige stoffen in het hout lossen op in de cognac of whisky. Er is dan dus sprake van extractie. Die stoffen kunnen de smaak van de cognac of whisky veranderen.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844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aantekening</a:t>
            </a:r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/>
          </p:nvPr>
        </p:nvGraphicFramePr>
        <p:xfrm>
          <a:off x="71846" y="1515293"/>
          <a:ext cx="12048308" cy="43891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455125">
                  <a:extLst>
                    <a:ext uri="{9D8B030D-6E8A-4147-A177-3AD203B41FA5}">
                      <a16:colId xmlns:a16="http://schemas.microsoft.com/office/drawing/2014/main" val="3375480485"/>
                    </a:ext>
                  </a:extLst>
                </a:gridCol>
                <a:gridCol w="3639309">
                  <a:extLst>
                    <a:ext uri="{9D8B030D-6E8A-4147-A177-3AD203B41FA5}">
                      <a16:colId xmlns:a16="http://schemas.microsoft.com/office/drawing/2014/main" val="680960346"/>
                    </a:ext>
                  </a:extLst>
                </a:gridCol>
                <a:gridCol w="3029397">
                  <a:extLst>
                    <a:ext uri="{9D8B030D-6E8A-4147-A177-3AD203B41FA5}">
                      <a16:colId xmlns:a16="http://schemas.microsoft.com/office/drawing/2014/main" val="3664679279"/>
                    </a:ext>
                  </a:extLst>
                </a:gridCol>
                <a:gridCol w="1924477">
                  <a:extLst>
                    <a:ext uri="{9D8B030D-6E8A-4147-A177-3AD203B41FA5}">
                      <a16:colId xmlns:a16="http://schemas.microsoft.com/office/drawing/2014/main" val="1674536794"/>
                    </a:ext>
                  </a:extLst>
                </a:gridCol>
              </a:tblGrid>
              <a:tr h="966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</a:rPr>
                        <a:t>Scheidingsmethode</a:t>
                      </a: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</a:rPr>
                        <a:t>Soort mengsel</a:t>
                      </a:r>
                      <a:endParaRPr lang="nl-NL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</a:rPr>
                        <a:t>Berust op verschil in:</a:t>
                      </a:r>
                      <a:endParaRPr lang="nl-NL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</a:rPr>
                        <a:t>Voorbeeld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1001396"/>
                  </a:ext>
                </a:extLst>
              </a:tr>
              <a:tr h="966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 Extraheren</a:t>
                      </a: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Vaste stoffen</a:t>
                      </a: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Oplosbaarheid</a:t>
                      </a: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Zout uit zout en zand</a:t>
                      </a: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2758144"/>
                  </a:ext>
                </a:extLst>
              </a:tr>
              <a:tr h="966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 filtreren</a:t>
                      </a: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Suspensie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Deeltjesgrootte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Kalk </a:t>
                      </a:r>
                      <a:r>
                        <a:rPr lang="nl-NL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uit kalkwater</a:t>
                      </a: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4969715"/>
                  </a:ext>
                </a:extLst>
              </a:tr>
              <a:tr h="966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</a:t>
                      </a:r>
                      <a:r>
                        <a:rPr lang="nl-NL" sz="32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Indampen</a:t>
                      </a:r>
                      <a:endParaRPr lang="nl-NL" sz="3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Oplossing/suspensie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Kookpunt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Zout uit water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8508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40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9071081"/>
              </p:ext>
            </p:extLst>
          </p:nvPr>
        </p:nvGraphicFramePr>
        <p:xfrm>
          <a:off x="71846" y="2113008"/>
          <a:ext cx="12048308" cy="29260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585754">
                  <a:extLst>
                    <a:ext uri="{9D8B030D-6E8A-4147-A177-3AD203B41FA5}">
                      <a16:colId xmlns:a16="http://schemas.microsoft.com/office/drawing/2014/main" val="84760019"/>
                    </a:ext>
                  </a:extLst>
                </a:gridCol>
                <a:gridCol w="2886891">
                  <a:extLst>
                    <a:ext uri="{9D8B030D-6E8A-4147-A177-3AD203B41FA5}">
                      <a16:colId xmlns:a16="http://schemas.microsoft.com/office/drawing/2014/main" val="1012424185"/>
                    </a:ext>
                  </a:extLst>
                </a:gridCol>
                <a:gridCol w="3265715">
                  <a:extLst>
                    <a:ext uri="{9D8B030D-6E8A-4147-A177-3AD203B41FA5}">
                      <a16:colId xmlns:a16="http://schemas.microsoft.com/office/drawing/2014/main" val="1160850303"/>
                    </a:ext>
                  </a:extLst>
                </a:gridCol>
                <a:gridCol w="2309948">
                  <a:extLst>
                    <a:ext uri="{9D8B030D-6E8A-4147-A177-3AD203B41FA5}">
                      <a16:colId xmlns:a16="http://schemas.microsoft.com/office/drawing/2014/main" val="35425143"/>
                    </a:ext>
                  </a:extLst>
                </a:gridCol>
              </a:tblGrid>
              <a:tr h="966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</a:rPr>
                        <a:t>Scheidingsmethode</a:t>
                      </a: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</a:rPr>
                        <a:t>Soort mengsel</a:t>
                      </a:r>
                      <a:endParaRPr lang="nl-NL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</a:rPr>
                        <a:t>Berust op verschil in:</a:t>
                      </a:r>
                      <a:endParaRPr lang="nl-NL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</a:rPr>
                        <a:t>Voorbeeld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l-NL" sz="3200" dirty="0" smtClean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1519133"/>
                  </a:ext>
                </a:extLst>
              </a:tr>
              <a:tr h="966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</a:t>
                      </a:r>
                      <a:r>
                        <a:rPr lang="nl-NL" sz="32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Adsorberen</a:t>
                      </a: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Oplossing</a:t>
                      </a: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hechting aan adsorptiemiddel</a:t>
                      </a:r>
                      <a:endParaRPr lang="nl-NL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</a:rPr>
                        <a:t>Kleurstof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</a:rPr>
                        <a:t>uit ranja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1391435"/>
                  </a:ext>
                </a:extLst>
              </a:tr>
              <a:tr h="966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5.</a:t>
                      </a:r>
                      <a:r>
                        <a:rPr lang="nl-NL" sz="32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Bezinken</a:t>
                      </a: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Suspensie</a:t>
                      </a:r>
                      <a:endParaRPr lang="nl-NL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Dichtheid</a:t>
                      </a:r>
                      <a:endParaRPr lang="nl-NL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3200" dirty="0" smtClean="0">
                          <a:effectLst/>
                        </a:rPr>
                        <a:t>Zand</a:t>
                      </a:r>
                      <a:r>
                        <a:rPr lang="nl-NL" sz="3200" baseline="0" dirty="0" smtClean="0">
                          <a:effectLst/>
                        </a:rPr>
                        <a:t> in slootwater</a:t>
                      </a:r>
                      <a:endParaRPr lang="nl-NL" sz="3200" dirty="0" smtClean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0844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44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483226F79D3442AED56F16394E78FF" ma:contentTypeVersion="13" ma:contentTypeDescription="Een nieuw document maken." ma:contentTypeScope="" ma:versionID="859c0359d483ef92a254cf786f5be8e2">
  <xsd:schema xmlns:xsd="http://www.w3.org/2001/XMLSchema" xmlns:xs="http://www.w3.org/2001/XMLSchema" xmlns:p="http://schemas.microsoft.com/office/2006/metadata/properties" xmlns:ns3="03c1073f-59ca-4b02-9a54-25651d767f09" xmlns:ns4="54cf5622-c7f8-4ecf-a16b-d0c1e0637fa1" targetNamespace="http://schemas.microsoft.com/office/2006/metadata/properties" ma:root="true" ma:fieldsID="80150e025c211fe0113ab57d3bd72b98" ns3:_="" ns4:_="">
    <xsd:import namespace="03c1073f-59ca-4b02-9a54-25651d767f09"/>
    <xsd:import namespace="54cf5622-c7f8-4ecf-a16b-d0c1e0637fa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c1073f-59ca-4b02-9a54-25651d767f0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f5622-c7f8-4ecf-a16b-d0c1e0637f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FFCAEEA-DFD4-4BCC-99C7-B8FE3BCE21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c1073f-59ca-4b02-9a54-25651d767f09"/>
    <ds:schemaRef ds:uri="54cf5622-c7f8-4ecf-a16b-d0c1e0637f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F6650D-447C-4C93-8920-5BF9074678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A47CBF-E76C-470F-8478-4D1FB9510F42}">
  <ds:schemaRefs>
    <ds:schemaRef ds:uri="http://www.w3.org/XML/1998/namespace"/>
    <ds:schemaRef ds:uri="http://purl.org/dc/dcmitype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54cf5622-c7f8-4ecf-a16b-d0c1e0637fa1"/>
    <ds:schemaRef ds:uri="03c1073f-59ca-4b02-9a54-25651d767f09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1919</TotalTime>
  <Words>576</Words>
  <Application>Microsoft Office PowerPoint</Application>
  <PresentationFormat>Breedbeeld</PresentationFormat>
  <Paragraphs>67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Kantoorthema</vt:lpstr>
      <vt:lpstr>PowerPoint-presentatie</vt:lpstr>
      <vt:lpstr>Deze les</vt:lpstr>
      <vt:lpstr>PowerPoint-presentatie</vt:lpstr>
      <vt:lpstr>Bespreken opgaven adsorberen en extraheren</vt:lpstr>
      <vt:lpstr>PowerPoint-presentatie</vt:lpstr>
      <vt:lpstr>PowerPoint-presentatie</vt:lpstr>
      <vt:lpstr>PowerPoint-presentatie</vt:lpstr>
      <vt:lpstr>aantekening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Kleijnen, JJC (Janny) de</dc:creator>
  <cp:lastModifiedBy>Kleijnen, JJC (Janny) de</cp:lastModifiedBy>
  <cp:revision>4</cp:revision>
  <dcterms:created xsi:type="dcterms:W3CDTF">2020-09-28T11:12:10Z</dcterms:created>
  <dcterms:modified xsi:type="dcterms:W3CDTF">2020-09-30T15:59:50Z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0x010100F0483226F79D3442AED56F16394E78FF</vt:lpwstr>
  </property>
</Properties>
</file>